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75"/>
  </p:normalViewPr>
  <p:slideViewPr>
    <p:cSldViewPr snapToGrid="0">
      <p:cViewPr varScale="1">
        <p:scale>
          <a:sx n="90" d="100"/>
          <a:sy n="90" d="100"/>
        </p:scale>
        <p:origin x="232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12/7/22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Y1028/School-Project.gi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hajournals.org/doi/full/10.1161/CIRCRESAHA.121.318172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Heart+failure+clinical+records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01C43-67FF-5CB5-EB76-1D25977885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/>
              <a:t>A Matter of Heart:</a:t>
            </a:r>
            <a:br>
              <a:rPr lang="en-US" dirty="0"/>
            </a:br>
            <a:r>
              <a:rPr lang="en-US" sz="2000" dirty="0"/>
              <a:t>Fitting a Heart Failure Dataset for Data Visualization and Analysis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06CCB0-7D33-7B17-D9DE-97D0423259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Phil Yeung, PharmD, MSP, MAS-CR</a:t>
            </a:r>
          </a:p>
          <a:p>
            <a:r>
              <a:rPr lang="en-US" dirty="0"/>
              <a:t>Graduate Student, MS Health Data Science Program</a:t>
            </a:r>
          </a:p>
          <a:p>
            <a:r>
              <a:rPr lang="en-US" dirty="0"/>
              <a:t>KUMC</a:t>
            </a:r>
          </a:p>
        </p:txBody>
      </p:sp>
    </p:spTree>
    <p:extLst>
      <p:ext uri="{BB962C8B-B14F-4D97-AF65-F5344CB8AC3E}">
        <p14:creationId xmlns:p14="http://schemas.microsoft.com/office/powerpoint/2010/main" val="293600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2D6AD-AB04-4AF4-53B1-DA3AB71E4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23837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Visualization of the final, interactive ANCOVA model from the HF dataset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118B2-CB62-F8AF-C0EA-97452C9D3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44637"/>
            <a:ext cx="8596668" cy="684213"/>
          </a:xfrm>
        </p:spPr>
        <p:txBody>
          <a:bodyPr/>
          <a:lstStyle/>
          <a:p>
            <a:r>
              <a:rPr lang="en-US" dirty="0"/>
              <a:t>By applying visualization plot, we could create an interactive ANCOVA model based on the HF dataset.</a:t>
            </a:r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2F18D11D-F99D-F1A7-0F2B-F5D10BBBB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035" y="2414587"/>
            <a:ext cx="5852054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35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3EEC-DDBB-E2BD-3B8C-CBE59697C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EF6F5-F3C4-7B68-4222-8154EB367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original codes are from https://</a:t>
            </a:r>
            <a:r>
              <a:rPr lang="en-US" dirty="0" err="1"/>
              <a:t>towardsdatascience.com</a:t>
            </a:r>
            <a:r>
              <a:rPr lang="en-US" dirty="0"/>
              <a:t>/how-to-build-a-data-analysis-app-in-r-shiny-143bee9338f7. </a:t>
            </a:r>
          </a:p>
          <a:p>
            <a:r>
              <a:rPr lang="en-US" dirty="0">
                <a:hlinkClick r:id="rId2"/>
              </a:rPr>
              <a:t>https://github.com/PY1028/School-Project.git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973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34EB-D478-0754-B40E-E7BF561E1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58824"/>
            <a:ext cx="8596668" cy="77548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50D46-A801-A539-0028-95858C71B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34309"/>
            <a:ext cx="8596668" cy="472634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Background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Epidemiology and impact of heart failure (HF)</a:t>
            </a:r>
          </a:p>
          <a:p>
            <a:r>
              <a:rPr lang="en-US" dirty="0"/>
              <a:t>HF Dataset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Data collected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Data structure and coding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Visualization of key clinical and demographic characteristics</a:t>
            </a:r>
          </a:p>
          <a:p>
            <a:r>
              <a:rPr lang="en-US" dirty="0"/>
              <a:t>Visual Data and Statistics Analyzer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Purpose and interface of user inputs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Outputs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/>
              <a:t>Summary statistics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/>
              <a:t>Simple regression plots by group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Facilitate creation of “Table 1”</a:t>
            </a:r>
          </a:p>
          <a:p>
            <a:r>
              <a:rPr lang="en-US" dirty="0"/>
              <a:t>Visualization of the final, interactive ANCOVA model from the HF dataset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006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95025-1F1B-BDA0-4C53-4250E35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323508"/>
            <a:ext cx="8596668" cy="1060290"/>
          </a:xfrm>
        </p:spPr>
        <p:txBody>
          <a:bodyPr>
            <a:normAutofit fontScale="90000"/>
          </a:bodyPr>
          <a:lstStyle/>
          <a:p>
            <a:r>
              <a:rPr lang="en-US" dirty="0"/>
              <a:t>Background</a:t>
            </a:r>
            <a:br>
              <a:rPr lang="en-US" dirty="0"/>
            </a:br>
            <a:r>
              <a:rPr lang="en-US" dirty="0"/>
              <a:t>Epidemiology and impact of heart failure (HF)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1A3B2-C154-206D-7C6E-51CFA9784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93429"/>
            <a:ext cx="8596668" cy="3453133"/>
          </a:xfrm>
        </p:spPr>
        <p:txBody>
          <a:bodyPr>
            <a:normAutofit/>
          </a:bodyPr>
          <a:lstStyle/>
          <a:p>
            <a:pPr marL="0" marR="0">
              <a:spcBef>
                <a:spcPts val="10"/>
              </a:spcBef>
              <a:spcAft>
                <a:spcPts val="0"/>
              </a:spcAft>
            </a:pPr>
            <a:r>
              <a:rPr lang="en-US" sz="1800" dirty="0">
                <a:effectLst/>
                <a:ea typeface="Arial" panose="020B0604020202020204" pitchFamily="34" charset="0"/>
              </a:rPr>
              <a:t>Literatures show substantial healthcare service and cost are associated with HF in terms of hospital admission and mortality.  Based on the 2021 American Heart Association Statistical Update , CHF affects about 6 million (about 1.8%) of the total US population (332, 601 million at 2020 Census)</a:t>
            </a:r>
            <a:r>
              <a:rPr lang="en-US" sz="1800" baseline="30000" dirty="0">
                <a:effectLst/>
                <a:ea typeface="Arial" panose="020B0604020202020204" pitchFamily="34" charset="0"/>
              </a:rPr>
              <a:t>1</a:t>
            </a:r>
            <a:endParaRPr lang="en-US" sz="1800" dirty="0">
              <a:effectLst/>
              <a:ea typeface="Arial" panose="020B0604020202020204" pitchFamily="34" charset="0"/>
            </a:endParaRPr>
          </a:p>
          <a:p>
            <a:pPr marL="0" marR="0">
              <a:spcBef>
                <a:spcPts val="10"/>
              </a:spcBef>
              <a:spcAft>
                <a:spcPts val="0"/>
              </a:spcAft>
            </a:pPr>
            <a:endParaRPr lang="en-US" sz="1800" dirty="0">
              <a:effectLst/>
              <a:ea typeface="Arial" panose="020B0604020202020204" pitchFamily="34" charset="0"/>
            </a:endParaRPr>
          </a:p>
          <a:p>
            <a:pPr marL="0" marR="0">
              <a:spcBef>
                <a:spcPts val="10"/>
              </a:spcBef>
              <a:spcAft>
                <a:spcPts val="0"/>
              </a:spcAft>
            </a:pPr>
            <a:r>
              <a:rPr lang="en-US" sz="1800" dirty="0">
                <a:effectLst/>
                <a:ea typeface="Arial" panose="020B0604020202020204" pitchFamily="34" charset="0"/>
              </a:rPr>
              <a:t>In older adults (age &gt;= 65 years old), the prevalence is estimated to increase from 4.3% in 2012 to 8.5% in 2030</a:t>
            </a:r>
            <a:r>
              <a:rPr lang="en-US" sz="1800" baseline="30000" dirty="0">
                <a:effectLst/>
                <a:ea typeface="Arial" panose="020B0604020202020204" pitchFamily="34" charset="0"/>
              </a:rPr>
              <a:t>1</a:t>
            </a:r>
            <a:r>
              <a:rPr lang="en-US" sz="1800" dirty="0">
                <a:effectLst/>
                <a:ea typeface="Arial" panose="020B0604020202020204" pitchFamily="34" charset="0"/>
              </a:rPr>
              <a:t> </a:t>
            </a:r>
          </a:p>
          <a:p>
            <a:pPr marL="0" marR="0">
              <a:spcBef>
                <a:spcPts val="10"/>
              </a:spcBef>
              <a:spcAft>
                <a:spcPts val="0"/>
              </a:spcAft>
            </a:pPr>
            <a:endParaRPr lang="en-US" sz="1800" dirty="0">
              <a:effectLst/>
              <a:ea typeface="Arial" panose="020B0604020202020204" pitchFamily="34" charset="0"/>
            </a:endParaRPr>
          </a:p>
          <a:p>
            <a:r>
              <a:rPr lang="en-US" dirty="0">
                <a:solidFill>
                  <a:srgbClr val="202124"/>
                </a:solidFill>
                <a:ea typeface="Arial" panose="020B0604020202020204" pitchFamily="34" charset="0"/>
              </a:rPr>
              <a:t>In patients with DM, the prevalence of HF is between 9% and 22%, which is 4 times higher than the general population, and the prevalence is even higher in patients with DM who are ≥60 years old</a:t>
            </a:r>
            <a:r>
              <a:rPr lang="en-US" baseline="30000" dirty="0">
                <a:solidFill>
                  <a:srgbClr val="202124"/>
                </a:solidFill>
                <a:ea typeface="Arial" panose="020B0604020202020204" pitchFamily="34" charset="0"/>
              </a:rPr>
              <a:t>2</a:t>
            </a:r>
            <a:endParaRPr lang="en-US" dirty="0">
              <a:ea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1B9850-A759-88B4-16A3-DAF2FBC9E047}"/>
              </a:ext>
            </a:extLst>
          </p:cNvPr>
          <p:cNvSpPr txBox="1"/>
          <p:nvPr/>
        </p:nvSpPr>
        <p:spPr>
          <a:xfrm>
            <a:off x="677333" y="5474202"/>
            <a:ext cx="85966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u="none" strike="noStrike" baseline="30000" dirty="0">
                <a:solidFill>
                  <a:srgbClr val="212121"/>
                </a:solidFill>
                <a:effectLst/>
              </a:rPr>
              <a:t>1</a:t>
            </a:r>
            <a:r>
              <a:rPr lang="en-US" sz="1000" b="0" i="0" u="none" strike="noStrike" dirty="0">
                <a:solidFill>
                  <a:srgbClr val="212121"/>
                </a:solidFill>
                <a:effectLst/>
              </a:rPr>
              <a:t>Roger VL. Epidemiology of Heart Failure: A Contemporary Perspective. </a:t>
            </a:r>
            <a:r>
              <a:rPr lang="en-US" sz="1000" b="0" i="1" u="none" strike="noStrike" dirty="0">
                <a:solidFill>
                  <a:srgbClr val="212121"/>
                </a:solidFill>
                <a:effectLst/>
              </a:rPr>
              <a:t>Circ Res</a:t>
            </a:r>
            <a:r>
              <a:rPr lang="en-US" sz="1000" b="0" i="0" u="none" strike="noStrike" dirty="0">
                <a:solidFill>
                  <a:srgbClr val="212121"/>
                </a:solidFill>
                <a:effectLst/>
              </a:rPr>
              <a:t>. 2021;128(10):1421-1434.  </a:t>
            </a:r>
            <a:r>
              <a:rPr lang="en-US" sz="1000" u="sng" dirty="0">
                <a:solidFill>
                  <a:srgbClr val="0000FF"/>
                </a:solidFill>
                <a:effectLst/>
                <a:ea typeface="Arial" panose="020B0604020202020204" pitchFamily="34" charset="0"/>
                <a:hlinkClick r:id="rId2"/>
              </a:rPr>
              <a:t>https://www.ahajournals.org/doi/full/10.1161/CIRCRESAHA.121.318172</a:t>
            </a:r>
            <a:endParaRPr lang="en-US" sz="1000" u="sng" dirty="0">
              <a:solidFill>
                <a:srgbClr val="0000FF"/>
              </a:solidFill>
              <a:effectLst/>
              <a:ea typeface="Arial" panose="020B0604020202020204" pitchFamily="34" charset="0"/>
            </a:endParaRPr>
          </a:p>
          <a:p>
            <a:r>
              <a:rPr lang="en-US" sz="1000" baseline="30000" dirty="0">
                <a:solidFill>
                  <a:srgbClr val="212121"/>
                </a:solidFill>
              </a:rPr>
              <a:t>2</a:t>
            </a:r>
            <a:r>
              <a:rPr lang="en-US" sz="1000" b="0" i="0" u="none" strike="noStrike" dirty="0">
                <a:solidFill>
                  <a:srgbClr val="212121"/>
                </a:solidFill>
                <a:effectLst/>
              </a:rPr>
              <a:t>Type 2 Diabetes Mellitus and Heart Failure: A Scientific Statement From the American Heart Association and the Heart Failure Society of America. </a:t>
            </a:r>
            <a:r>
              <a:rPr lang="en-US" sz="1000" b="0" i="1" u="none" strike="noStrike" dirty="0">
                <a:solidFill>
                  <a:srgbClr val="212121"/>
                </a:solidFill>
                <a:effectLst/>
              </a:rPr>
              <a:t>Circulation</a:t>
            </a:r>
            <a:r>
              <a:rPr lang="en-US" sz="1000" b="0" i="0" u="none" strike="noStrike" dirty="0">
                <a:solidFill>
                  <a:srgbClr val="212121"/>
                </a:solidFill>
                <a:effectLst/>
              </a:rPr>
              <a:t>. 2019;140(7):e294-e324. </a:t>
            </a:r>
          </a:p>
        </p:txBody>
      </p:sp>
    </p:spTree>
    <p:extLst>
      <p:ext uri="{BB962C8B-B14F-4D97-AF65-F5344CB8AC3E}">
        <p14:creationId xmlns:p14="http://schemas.microsoft.com/office/powerpoint/2010/main" val="3014520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DADE8-ADE8-610F-62E3-235EB12C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66531"/>
            <a:ext cx="8596668" cy="1057154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HF Dataset</a:t>
            </a:r>
            <a:br>
              <a:rPr lang="en-US" sz="3200" dirty="0"/>
            </a:br>
            <a:r>
              <a:rPr lang="en-US" sz="3200" dirty="0"/>
              <a:t>Data collected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A0C40-1188-41AB-B479-50971DFBC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139" y="1423685"/>
            <a:ext cx="4450250" cy="4182341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The dataset comprises of medical records of 299 heart failure patients at the Faisalabad Institute of Cardiology and at the Allied Hospital in Faisalabad (Punjab, Pakistan), during April–December 2015</a:t>
            </a:r>
          </a:p>
          <a:p>
            <a:endParaRPr lang="en-US" sz="1600" dirty="0"/>
          </a:p>
          <a:p>
            <a:r>
              <a:rPr lang="en-US" sz="1600" dirty="0"/>
              <a:t>All patients have left ventricular systolic dysfunction and were classified as classes III or IV heart failure based on of New York Heart Association (NYHA) </a:t>
            </a:r>
          </a:p>
          <a:p>
            <a:endParaRPr lang="en-US" sz="1600" dirty="0"/>
          </a:p>
          <a:p>
            <a:r>
              <a:rPr lang="en-US" sz="1600" dirty="0"/>
              <a:t>All patients have recorded ejection fraction which is an important measurements of cardiac function in chronic HF patients </a:t>
            </a:r>
          </a:p>
        </p:txBody>
      </p:sp>
      <p:pic>
        <p:nvPicPr>
          <p:cNvPr id="7" name="Picture 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4A6526A2-C398-48ED-39AD-4EBD91811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63863"/>
            <a:ext cx="4276631" cy="2305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5C4A25-2114-5577-B0F8-0365BCE97958}"/>
              </a:ext>
            </a:extLst>
          </p:cNvPr>
          <p:cNvSpPr txBox="1"/>
          <p:nvPr/>
        </p:nvSpPr>
        <p:spPr>
          <a:xfrm>
            <a:off x="677334" y="4112785"/>
            <a:ext cx="4276631" cy="16158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>
              <a:spcBef>
                <a:spcPts val="10"/>
              </a:spcBef>
              <a:spcAft>
                <a:spcPts val="0"/>
              </a:spcAft>
            </a:pPr>
            <a:r>
              <a:rPr lang="en-US" sz="900" dirty="0">
                <a:effectLst/>
                <a:ea typeface="Arial" panose="020B0604020202020204" pitchFamily="34" charset="0"/>
              </a:rPr>
              <a:t>Two peer-reviewed publications were developed by using this dataset:</a:t>
            </a:r>
          </a:p>
          <a:p>
            <a:pPr marL="0" marR="0">
              <a:spcBef>
                <a:spcPts val="10"/>
              </a:spcBef>
              <a:spcAft>
                <a:spcPts val="0"/>
              </a:spcAft>
            </a:pPr>
            <a:endParaRPr lang="en-US" sz="900" dirty="0">
              <a:effectLst/>
              <a:ea typeface="Arial" panose="020B0604020202020204" pitchFamily="34" charset="0"/>
            </a:endParaRPr>
          </a:p>
          <a:p>
            <a:pPr marL="0" marR="0">
              <a:spcBef>
                <a:spcPts val="10"/>
              </a:spcBef>
              <a:spcAft>
                <a:spcPts val="0"/>
              </a:spcAft>
            </a:pPr>
            <a:r>
              <a:rPr lang="en-US" sz="900" dirty="0">
                <a:effectLst/>
                <a:ea typeface="Arial" panose="020B0604020202020204" pitchFamily="34" charset="0"/>
              </a:rPr>
              <a:t>Tanvir Ahmad, </a:t>
            </a:r>
            <a:r>
              <a:rPr lang="en-US" sz="900" dirty="0" err="1">
                <a:effectLst/>
                <a:ea typeface="Arial" panose="020B0604020202020204" pitchFamily="34" charset="0"/>
              </a:rPr>
              <a:t>Assia</a:t>
            </a:r>
            <a:r>
              <a:rPr lang="en-US" sz="900" dirty="0">
                <a:effectLst/>
                <a:ea typeface="Arial" panose="020B0604020202020204" pitchFamily="34" charset="0"/>
              </a:rPr>
              <a:t> Munir, Sajjad Haider Bhatti, Muhammad Aftab, and Muhammad Ali Raza: "Survival analysis of heart failure patients: a case study". </a:t>
            </a:r>
            <a:r>
              <a:rPr lang="en-US" sz="900" dirty="0" err="1">
                <a:effectLst/>
                <a:ea typeface="Arial" panose="020B0604020202020204" pitchFamily="34" charset="0"/>
              </a:rPr>
              <a:t>PLoS</a:t>
            </a:r>
            <a:r>
              <a:rPr lang="en-US" sz="900" dirty="0">
                <a:effectLst/>
                <a:ea typeface="Arial" panose="020B0604020202020204" pitchFamily="34" charset="0"/>
              </a:rPr>
              <a:t> ONE. 2017;12(7): 0181001</a:t>
            </a:r>
          </a:p>
          <a:p>
            <a:pPr marL="0" marR="0">
              <a:spcBef>
                <a:spcPts val="10"/>
              </a:spcBef>
              <a:spcAft>
                <a:spcPts val="0"/>
              </a:spcAft>
            </a:pPr>
            <a:r>
              <a:rPr lang="en-US" sz="900" dirty="0">
                <a:effectLst/>
                <a:ea typeface="Arial" panose="020B0604020202020204" pitchFamily="34" charset="0"/>
              </a:rPr>
              <a:t> </a:t>
            </a:r>
          </a:p>
          <a:p>
            <a:pPr marL="0" marR="0">
              <a:spcBef>
                <a:spcPts val="10"/>
              </a:spcBef>
              <a:spcAft>
                <a:spcPts val="0"/>
              </a:spcAft>
            </a:pPr>
            <a:r>
              <a:rPr lang="en-US" sz="900" dirty="0">
                <a:effectLst/>
                <a:ea typeface="Arial" panose="020B0604020202020204" pitchFamily="34" charset="0"/>
              </a:rPr>
              <a:t>Davide Chicco, Giuseppe </a:t>
            </a:r>
            <a:r>
              <a:rPr lang="en-US" sz="900" dirty="0" err="1">
                <a:effectLst/>
                <a:ea typeface="Arial" panose="020B0604020202020204" pitchFamily="34" charset="0"/>
              </a:rPr>
              <a:t>Jurman</a:t>
            </a:r>
            <a:r>
              <a:rPr lang="en-US" sz="900" dirty="0">
                <a:effectLst/>
                <a:ea typeface="Arial" panose="020B0604020202020204" pitchFamily="34" charset="0"/>
              </a:rPr>
              <a:t>: "Machine learning can predict survival of patients with heart failure from serum creatinine and ejection fraction alone". BMC Medical Informatics and Decision Making. 2020; 20:16 (2020).</a:t>
            </a:r>
          </a:p>
          <a:p>
            <a:pPr marL="0" marR="0">
              <a:spcBef>
                <a:spcPts val="10"/>
              </a:spcBef>
              <a:spcAft>
                <a:spcPts val="0"/>
              </a:spcAft>
            </a:pPr>
            <a:r>
              <a:rPr lang="en-US" sz="900" dirty="0">
                <a:effectLst/>
                <a:ea typeface="Arial" panose="020B0604020202020204" pitchFamily="34" charset="0"/>
              </a:rPr>
              <a:t> </a:t>
            </a:r>
          </a:p>
          <a:p>
            <a:pPr marL="0" marR="0">
              <a:spcBef>
                <a:spcPts val="10"/>
              </a:spcBef>
              <a:spcAft>
                <a:spcPts val="0"/>
              </a:spcAft>
            </a:pPr>
            <a:r>
              <a:rPr lang="en-US" sz="900" u="sng" dirty="0">
                <a:solidFill>
                  <a:srgbClr val="0000FF"/>
                </a:solidFill>
                <a:effectLst/>
                <a:ea typeface="Arial" panose="020B0604020202020204" pitchFamily="34" charset="0"/>
                <a:hlinkClick r:id="rId3"/>
              </a:rPr>
              <a:t>https://archive.ics.uci.edu/ml/datasets/Heart+failure+clinical+records</a:t>
            </a:r>
            <a:endParaRPr lang="en-US" sz="900" dirty="0">
              <a:effectLst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253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B2EC6-AC6F-C15D-AA1C-0DC19A0ED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8657"/>
            <a:ext cx="8596668" cy="112403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HF Dataset</a:t>
            </a:r>
            <a:br>
              <a:rPr lang="en-US" sz="3600" dirty="0"/>
            </a:br>
            <a:r>
              <a:rPr lang="en-US" sz="3100" dirty="0"/>
              <a:t>Data Structure and Coding of 13 Clinical Attributes</a:t>
            </a:r>
            <a:br>
              <a:rPr lang="en-US" sz="3600" dirty="0"/>
            </a:b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CCECE05-4E5D-8D0D-A0DE-527A6C7E47A1}"/>
              </a:ext>
            </a:extLst>
          </p:cNvPr>
          <p:cNvSpPr/>
          <p:nvPr/>
        </p:nvSpPr>
        <p:spPr>
          <a:xfrm>
            <a:off x="677334" y="1805649"/>
            <a:ext cx="4056712" cy="425948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chemeClr val="tx1"/>
                </a:solidFill>
              </a:rPr>
              <a:t>Numerical Data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Age: age of the patient (years) 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Creatinine phosphokinase (CPK): level of the CPK enzyme in the blood (mcg/L)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 Ejection fraction: percentage of blood leaving the heart at each contraction (percentage) 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Platelets: platelets in the blood (</a:t>
            </a:r>
            <a:r>
              <a:rPr lang="en-US" sz="1400" dirty="0" err="1">
                <a:solidFill>
                  <a:schemeClr val="tx1"/>
                </a:solidFill>
              </a:rPr>
              <a:t>kiloplatelets</a:t>
            </a:r>
            <a:r>
              <a:rPr lang="en-US" sz="1400" dirty="0">
                <a:solidFill>
                  <a:schemeClr val="tx1"/>
                </a:solidFill>
              </a:rPr>
              <a:t>/mL) </a:t>
            </a:r>
          </a:p>
          <a:p>
            <a:pPr marL="285750" indent="-285750" algn="ctr">
              <a:buFontTx/>
              <a:buChar char="-"/>
            </a:pP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Serum creatinine: level of serum creatinine in the blood (mg/dL) 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Serum sodium: level of serum sodium in the </a:t>
            </a:r>
            <a:r>
              <a:rPr lang="en-US" sz="1400" dirty="0" err="1">
                <a:solidFill>
                  <a:schemeClr val="tx1"/>
                </a:solidFill>
              </a:rPr>
              <a:t>bltime</a:t>
            </a:r>
            <a:r>
              <a:rPr lang="en-US" sz="1400" dirty="0">
                <a:solidFill>
                  <a:schemeClr val="tx1"/>
                </a:solidFill>
              </a:rPr>
              <a:t>: follow-up period (days) </a:t>
            </a:r>
            <a:r>
              <a:rPr lang="en-US" sz="1400" dirty="0" err="1">
                <a:solidFill>
                  <a:schemeClr val="tx1"/>
                </a:solidFill>
              </a:rPr>
              <a:t>ood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dirty="0" err="1">
                <a:solidFill>
                  <a:schemeClr val="tx1"/>
                </a:solidFill>
              </a:rPr>
              <a:t>mEq</a:t>
            </a:r>
            <a:r>
              <a:rPr lang="en-US" sz="1400" dirty="0">
                <a:solidFill>
                  <a:schemeClr val="tx1"/>
                </a:solidFill>
              </a:rPr>
              <a:t>/L)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4221A74-4965-CA50-5D05-76E73E1B7174}"/>
              </a:ext>
            </a:extLst>
          </p:cNvPr>
          <p:cNvSpPr/>
          <p:nvPr/>
        </p:nvSpPr>
        <p:spPr>
          <a:xfrm>
            <a:off x="5332286" y="1807576"/>
            <a:ext cx="4056712" cy="425948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chemeClr val="tx1"/>
                </a:solidFill>
              </a:rPr>
              <a:t>Categorical Data (Factor)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err="1">
                <a:solidFill>
                  <a:schemeClr val="tx1"/>
                </a:solidFill>
              </a:rPr>
              <a:t>Anaemia</a:t>
            </a:r>
            <a:r>
              <a:rPr lang="en-US" sz="1400" dirty="0">
                <a:solidFill>
                  <a:schemeClr val="tx1"/>
                </a:solidFill>
              </a:rPr>
              <a:t>: decrease of red blood cells or hemoglobin (Yes= 1, No= 0) 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High blood pressure: if the patient has hypertension (Yes= 1, No= 0) 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Diabetes: if the patient has diabetes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(Yes= 1, No= 0) 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Sex: woman (1) or man (0) 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Smoker: if the patient smokes or not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(Yes= 1, No= 0) 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Death event: if the patient deceased during the follow-up period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(Yes= 1, No= 0)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42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456F7-9E8D-6699-F571-B115B2836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179" y="343693"/>
            <a:ext cx="8596668" cy="962025"/>
          </a:xfrm>
        </p:spPr>
        <p:txBody>
          <a:bodyPr>
            <a:normAutofit fontScale="90000"/>
          </a:bodyPr>
          <a:lstStyle/>
          <a:p>
            <a:r>
              <a:rPr lang="en-US" dirty="0"/>
              <a:t>HF Dataset</a:t>
            </a:r>
            <a:br>
              <a:rPr lang="en-US" dirty="0"/>
            </a:br>
            <a:r>
              <a:rPr lang="en-US" sz="2700" dirty="0"/>
              <a:t>Visualization of key clinical and demographic characteristics </a:t>
            </a:r>
            <a:r>
              <a:rPr lang="en-US" dirty="0"/>
              <a:t>characteristics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F152C46A-B452-7F95-C55B-46D5EE51F7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884" y="1305718"/>
            <a:ext cx="3208866" cy="3462338"/>
          </a:xfrm>
        </p:spPr>
      </p:pic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C48E3FE5-6F61-176F-58FD-6996D8BC5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661" y="1720055"/>
            <a:ext cx="3048000" cy="3462337"/>
          </a:xfrm>
          <a:prstGeom prst="rect">
            <a:avLst/>
          </a:prstGeom>
        </p:spPr>
      </p:pic>
      <p:pic>
        <p:nvPicPr>
          <p:cNvPr id="13" name="Picture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98055DA2-9A67-5088-BDD0-5832327B7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572" y="2438401"/>
            <a:ext cx="3048000" cy="346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153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B1FF5-84EA-1617-7612-849D866DB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Data and Statistics Analyzer</a:t>
            </a:r>
            <a:br>
              <a:rPr lang="en-US" dirty="0"/>
            </a:br>
            <a:r>
              <a:rPr lang="en-US" dirty="0"/>
              <a:t>Purpose and Interface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376C5-AD51-004E-8A4F-092CE64AF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1"/>
            <a:ext cx="3454828" cy="4110962"/>
          </a:xfrm>
        </p:spPr>
        <p:txBody>
          <a:bodyPr/>
          <a:lstStyle/>
          <a:p>
            <a:r>
              <a:rPr lang="en-US" dirty="0"/>
              <a:t>Purpose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Provide a platform of quick summary statistics of both numerical and categorical variables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Facilitate a quick construction of Table 1 for publication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Create regression plot for quick visualization of numerical variables by a categorical variable</a:t>
            </a:r>
          </a:p>
          <a:p>
            <a:pPr lvl="1">
              <a:buFont typeface="Wingdings" pitchFamily="2" charset="2"/>
              <a:buChar char="q"/>
            </a:pPr>
            <a:r>
              <a:rPr lang="en-US" u="sng" dirty="0"/>
              <a:t>Without</a:t>
            </a:r>
            <a:r>
              <a:rPr lang="en-US" dirty="0"/>
              <a:t> having the user to write codes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89C6D5E-CC28-B5FA-63C6-65504B7F028B}"/>
              </a:ext>
            </a:extLst>
          </p:cNvPr>
          <p:cNvSpPr txBox="1">
            <a:spLocks/>
          </p:cNvSpPr>
          <p:nvPr/>
        </p:nvSpPr>
        <p:spPr>
          <a:xfrm>
            <a:off x="4975668" y="3985882"/>
            <a:ext cx="3454828" cy="2408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Interface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Allow user to upload a “csv” file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Provide a dropdown menu for variable inputs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Converse numerical data to categorical data as needed</a:t>
            </a:r>
          </a:p>
          <a:p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p:pic>
        <p:nvPicPr>
          <p:cNvPr id="7" name="Picture 6" descr="Like Panda">
            <a:extLst>
              <a:ext uri="{FF2B5EF4-FFF2-40B4-BE49-F238E27FC236}">
                <a16:creationId xmlns:a16="http://schemas.microsoft.com/office/drawing/2014/main" id="{41957417-BD19-8366-1B85-2E506AA35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971" y="1430337"/>
            <a:ext cx="3057525" cy="239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98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53647-1A40-F632-F346-0AC76BDAE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23862"/>
            <a:ext cx="8596668" cy="933451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 Data and Statistics Analyzer</a:t>
            </a:r>
            <a:br>
              <a:rPr lang="en-US" dirty="0"/>
            </a:br>
            <a:r>
              <a:rPr lang="en-US" dirty="0"/>
              <a:t>Facilitate Creation of “Table 1”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F102486-1275-365C-A755-54AC3407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74814"/>
            <a:ext cx="8596668" cy="63976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Table 1. Baseline Demographics and Clinical Characteristics of Patients with Class III and IV Heart Failure (N= 299)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8C27831-E2C0-FD79-554C-41F626E5E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487856"/>
              </p:ext>
            </p:extLst>
          </p:nvPr>
        </p:nvGraphicFramePr>
        <p:xfrm>
          <a:off x="1714499" y="2410778"/>
          <a:ext cx="6000751" cy="4023360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2534471">
                  <a:extLst>
                    <a:ext uri="{9D8B030D-6E8A-4147-A177-3AD203B41FA5}">
                      <a16:colId xmlns:a16="http://schemas.microsoft.com/office/drawing/2014/main" val="1059431908"/>
                    </a:ext>
                  </a:extLst>
                </a:gridCol>
                <a:gridCol w="3466280">
                  <a:extLst>
                    <a:ext uri="{9D8B030D-6E8A-4147-A177-3AD203B41FA5}">
                      <a16:colId xmlns:a16="http://schemas.microsoft.com/office/drawing/2014/main" val="1957331070"/>
                    </a:ext>
                  </a:extLst>
                </a:gridCol>
              </a:tblGrid>
              <a:tr h="3528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Parameters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61" marR="6616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Mean (SD)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Median (range)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61" marR="66161" marT="0" marB="0"/>
                </a:tc>
                <a:extLst>
                  <a:ext uri="{0D108BD9-81ED-4DB2-BD59-A6C34878D82A}">
                    <a16:rowId xmlns:a16="http://schemas.microsoft.com/office/drawing/2014/main" val="1797026045"/>
                  </a:ext>
                </a:extLst>
              </a:tr>
              <a:tr h="3528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Age (yr)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61" marR="6616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60.00 (11.89)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60.83 (40, 95)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61" marR="66161" marT="0" marB="0"/>
                </a:tc>
                <a:extLst>
                  <a:ext uri="{0D108BD9-81ED-4DB2-BD59-A6C34878D82A}">
                    <a16:rowId xmlns:a16="http://schemas.microsoft.com/office/drawing/2014/main" val="3104765017"/>
                  </a:ext>
                </a:extLst>
              </a:tr>
              <a:tr h="1764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Gender (male), n (%)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61" marR="6616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194 (64.88)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61" marR="66161" marT="0" marB="0"/>
                </a:tc>
                <a:extLst>
                  <a:ext uri="{0D108BD9-81ED-4DB2-BD59-A6C34878D82A}">
                    <a16:rowId xmlns:a16="http://schemas.microsoft.com/office/drawing/2014/main" val="1067170480"/>
                  </a:ext>
                </a:extLst>
              </a:tr>
              <a:tr h="1764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Anaemia, n (%)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61" marR="6616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129 (43.14)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61" marR="66161" marT="0" marB="0"/>
                </a:tc>
                <a:extLst>
                  <a:ext uri="{0D108BD9-81ED-4DB2-BD59-A6C34878D82A}">
                    <a16:rowId xmlns:a16="http://schemas.microsoft.com/office/drawing/2014/main" val="147501523"/>
                  </a:ext>
                </a:extLst>
              </a:tr>
              <a:tr h="3528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creatinine_phosphokinase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61" marR="6616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581.8 (970.29)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250.0 (23, 7861)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61" marR="66161" marT="0" marB="0"/>
                </a:tc>
                <a:extLst>
                  <a:ext uri="{0D108BD9-81ED-4DB2-BD59-A6C34878D82A}">
                    <a16:rowId xmlns:a16="http://schemas.microsoft.com/office/drawing/2014/main" val="2662657265"/>
                  </a:ext>
                </a:extLst>
              </a:tr>
              <a:tr h="3528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ejection_fraction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61" marR="6616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38.08 (11.85)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38 (14, 80)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61" marR="66161" marT="0" marB="0"/>
                </a:tc>
                <a:extLst>
                  <a:ext uri="{0D108BD9-81ED-4DB2-BD59-A6C34878D82A}">
                    <a16:rowId xmlns:a16="http://schemas.microsoft.com/office/drawing/2014/main" val="3974180508"/>
                  </a:ext>
                </a:extLst>
              </a:tr>
              <a:tr h="3528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serum_creatinine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61" marR="6616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1.10 (1.03)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1.394 (0.5, 9.4)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61" marR="66161" marT="0" marB="0"/>
                </a:tc>
                <a:extLst>
                  <a:ext uri="{0D108BD9-81ED-4DB2-BD59-A6C34878D82A}">
                    <a16:rowId xmlns:a16="http://schemas.microsoft.com/office/drawing/2014/main" val="3603668418"/>
                  </a:ext>
                </a:extLst>
              </a:tr>
              <a:tr h="3528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serum_sodium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61" marR="6616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136.6 (4.41)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137.0 (113, 148)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61" marR="66161" marT="0" marB="0"/>
                </a:tc>
                <a:extLst>
                  <a:ext uri="{0D108BD9-81ED-4DB2-BD59-A6C34878D82A}">
                    <a16:rowId xmlns:a16="http://schemas.microsoft.com/office/drawing/2014/main" val="3869371076"/>
                  </a:ext>
                </a:extLst>
              </a:tr>
              <a:tr h="3528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platelets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61" marR="6616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263358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262000 (25100, 850000)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61" marR="66161" marT="0" marB="0"/>
                </a:tc>
                <a:extLst>
                  <a:ext uri="{0D108BD9-81ED-4DB2-BD59-A6C34878D82A}">
                    <a16:rowId xmlns:a16="http://schemas.microsoft.com/office/drawing/2014/main" val="2535058066"/>
                  </a:ext>
                </a:extLst>
              </a:tr>
              <a:tr h="1764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high_blood_pressure, n (%)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61" marR="6616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105 (35.12)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61" marR="66161" marT="0" marB="0"/>
                </a:tc>
                <a:extLst>
                  <a:ext uri="{0D108BD9-81ED-4DB2-BD59-A6C34878D82A}">
                    <a16:rowId xmlns:a16="http://schemas.microsoft.com/office/drawing/2014/main" val="453181260"/>
                  </a:ext>
                </a:extLst>
              </a:tr>
              <a:tr h="1764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Diabetes, n (%)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61" marR="6616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125 (41.81)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61" marR="66161" marT="0" marB="0"/>
                </a:tc>
                <a:extLst>
                  <a:ext uri="{0D108BD9-81ED-4DB2-BD59-A6C34878D82A}">
                    <a16:rowId xmlns:a16="http://schemas.microsoft.com/office/drawing/2014/main" val="3743925445"/>
                  </a:ext>
                </a:extLst>
              </a:tr>
              <a:tr h="1764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Smoker, n (%)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61" marR="6616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96 (32.10)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61" marR="66161" marT="0" marB="0"/>
                </a:tc>
                <a:extLst>
                  <a:ext uri="{0D108BD9-81ED-4DB2-BD59-A6C34878D82A}">
                    <a16:rowId xmlns:a16="http://schemas.microsoft.com/office/drawing/2014/main" val="1042214661"/>
                  </a:ext>
                </a:extLst>
              </a:tr>
              <a:tr h="3528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Time to death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61" marR="6616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130.3 (77.6)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115.0 (4.0, 285.0)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61" marR="66161" marT="0" marB="0"/>
                </a:tc>
                <a:extLst>
                  <a:ext uri="{0D108BD9-81ED-4DB2-BD59-A6C34878D82A}">
                    <a16:rowId xmlns:a16="http://schemas.microsoft.com/office/drawing/2014/main" val="2757435585"/>
                  </a:ext>
                </a:extLst>
              </a:tr>
              <a:tr h="1764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Death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61" marR="6616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96 (21.10)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61" marR="66161" marT="0" marB="0"/>
                </a:tc>
                <a:extLst>
                  <a:ext uri="{0D108BD9-81ED-4DB2-BD59-A6C34878D82A}">
                    <a16:rowId xmlns:a16="http://schemas.microsoft.com/office/drawing/2014/main" val="3856035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250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53647-1A40-F632-F346-0AC76BDAE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23862"/>
            <a:ext cx="8596668" cy="1320800"/>
          </a:xfrm>
        </p:spPr>
        <p:txBody>
          <a:bodyPr>
            <a:noAutofit/>
          </a:bodyPr>
          <a:lstStyle/>
          <a:p>
            <a:r>
              <a:rPr lang="en-US" sz="2800" dirty="0"/>
              <a:t>Visual Data and Statistics Analyzer</a:t>
            </a:r>
            <a:br>
              <a:rPr lang="en-US" sz="2800" dirty="0"/>
            </a:br>
            <a:r>
              <a:rPr lang="en-US" sz="2800" dirty="0"/>
              <a:t>Outputs- Simple Linear Regression Plot by Factor</a:t>
            </a:r>
          </a:p>
        </p:txBody>
      </p:sp>
      <p:pic>
        <p:nvPicPr>
          <p:cNvPr id="9" name="Content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CC5A438-C043-1514-4436-6969854997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62" y="1744661"/>
            <a:ext cx="10137775" cy="4689477"/>
          </a:xfrm>
        </p:spPr>
      </p:pic>
    </p:spTree>
    <p:extLst>
      <p:ext uri="{BB962C8B-B14F-4D97-AF65-F5344CB8AC3E}">
        <p14:creationId xmlns:p14="http://schemas.microsoft.com/office/powerpoint/2010/main" val="139728014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157</TotalTime>
  <Words>1039</Words>
  <Application>Microsoft Macintosh PowerPoint</Application>
  <PresentationFormat>Widescreen</PresentationFormat>
  <Paragraphs>124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Trebuchet MS</vt:lpstr>
      <vt:lpstr>Wingdings</vt:lpstr>
      <vt:lpstr>Wingdings 3</vt:lpstr>
      <vt:lpstr>Facet</vt:lpstr>
      <vt:lpstr>A Matter of Heart: Fitting a Heart Failure Dataset for Data Visualization and Analysis</vt:lpstr>
      <vt:lpstr>Agenda</vt:lpstr>
      <vt:lpstr>Background Epidemiology and impact of heart failure (HF) </vt:lpstr>
      <vt:lpstr>HF Dataset Data collected</vt:lpstr>
      <vt:lpstr>HF Dataset Data Structure and Coding of 13 Clinical Attributes </vt:lpstr>
      <vt:lpstr>HF Dataset Visualization of key clinical and demographic characteristics characteristics </vt:lpstr>
      <vt:lpstr>Visual Data and Statistics Analyzer Purpose and Interface  </vt:lpstr>
      <vt:lpstr>Visual Data and Statistics Analyzer Facilitate Creation of “Table 1”</vt:lpstr>
      <vt:lpstr>Visual Data and Statistics Analyzer Outputs- Simple Linear Regression Plot by Factor</vt:lpstr>
      <vt:lpstr>Visualization of the final, interactive ANCOVA model from the HF dataset 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Matter of Heart: Fitting a Heart Failure Data Set for Visualization and Data Analysis</dc:title>
  <dc:creator>Philip Yeung</dc:creator>
  <cp:lastModifiedBy>Philip Yeung</cp:lastModifiedBy>
  <cp:revision>14</cp:revision>
  <dcterms:created xsi:type="dcterms:W3CDTF">2022-12-07T17:10:59Z</dcterms:created>
  <dcterms:modified xsi:type="dcterms:W3CDTF">2022-12-07T19:48:45Z</dcterms:modified>
</cp:coreProperties>
</file>